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0"/>
  </p:notesMasterIdLst>
  <p:handoutMasterIdLst>
    <p:handoutMasterId r:id="rId51"/>
  </p:handoutMasterIdLst>
  <p:sldIdLst>
    <p:sldId id="2147479731" r:id="rId8"/>
    <p:sldId id="2147479692" r:id="rId9"/>
    <p:sldId id="2147479616" r:id="rId10"/>
    <p:sldId id="2147479707" r:id="rId11"/>
    <p:sldId id="2147479693" r:id="rId12"/>
    <p:sldId id="2147479729" r:id="rId13"/>
    <p:sldId id="2147479727" r:id="rId14"/>
    <p:sldId id="2147479694" r:id="rId15"/>
    <p:sldId id="2147479706" r:id="rId16"/>
    <p:sldId id="2147479695" r:id="rId17"/>
    <p:sldId id="2147479619" r:id="rId18"/>
    <p:sldId id="2147479628" r:id="rId19"/>
    <p:sldId id="2147479696" r:id="rId20"/>
    <p:sldId id="2147479705" r:id="rId21"/>
    <p:sldId id="2147479701" r:id="rId22"/>
    <p:sldId id="2147479697" r:id="rId23"/>
    <p:sldId id="2147479698" r:id="rId24"/>
    <p:sldId id="2147479721" r:id="rId25"/>
    <p:sldId id="2147479728" r:id="rId26"/>
    <p:sldId id="2147479708" r:id="rId27"/>
    <p:sldId id="2147479732" r:id="rId28"/>
    <p:sldId id="2147479704" r:id="rId29"/>
    <p:sldId id="2147479716" r:id="rId30"/>
    <p:sldId id="2147479723" r:id="rId31"/>
    <p:sldId id="2147479717" r:id="rId32"/>
    <p:sldId id="2147479725" r:id="rId33"/>
    <p:sldId id="2147479724" r:id="rId34"/>
    <p:sldId id="2147479719" r:id="rId35"/>
    <p:sldId id="2147479718" r:id="rId36"/>
    <p:sldId id="2147479720" r:id="rId37"/>
    <p:sldId id="2147479726" r:id="rId38"/>
    <p:sldId id="2147479733" r:id="rId39"/>
    <p:sldId id="2147479722" r:id="rId40"/>
    <p:sldId id="2147479709" r:id="rId41"/>
    <p:sldId id="2147479710" r:id="rId42"/>
    <p:sldId id="2147479711" r:id="rId43"/>
    <p:sldId id="2147479712" r:id="rId44"/>
    <p:sldId id="2147479713" r:id="rId45"/>
    <p:sldId id="2147479714" r:id="rId46"/>
    <p:sldId id="2147479715" r:id="rId47"/>
    <p:sldId id="2147479702" r:id="rId48"/>
    <p:sldId id="2147479730" r:id="rId49"/>
  </p:sldIdLst>
  <p:sldSz cx="12192000" cy="6858000"/>
  <p:notesSz cx="6858000" cy="9144000"/>
  <p:embeddedFontLst>
    <p:embeddedFont>
      <p:font typeface="Cascadia Mono" panose="020B0609020000020004" pitchFamily="49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Lato" panose="020F0502020204030203" pitchFamily="34" charset="0"/>
      <p:regular r:id="rId60"/>
      <p:bold r:id="rId61"/>
      <p:italic r:id="rId62"/>
      <p:boldItalic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  <p:embeddedFont>
      <p:font typeface="Segoe UI Semibold" panose="020B0702040204020203" pitchFamily="34" charset="0"/>
      <p:regular r:id="rId68"/>
      <p:bold r:id="rId69"/>
      <p:boldItalic r:id="rId7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731"/>
          </p14:sldIdLst>
        </p14:section>
        <p14:section name="General" id="{D684342D-205C-44C4-BCDF-9F058F3C9641}">
          <p14:sldIdLst>
            <p14:sldId id="2147479692"/>
            <p14:sldId id="2147479616"/>
          </p14:sldIdLst>
        </p14:section>
        <p14:section name="Tokens" id="{0033F564-C6FF-4997-9910-D2237BDCF225}">
          <p14:sldIdLst>
            <p14:sldId id="2147479707"/>
            <p14:sldId id="2147479693"/>
            <p14:sldId id="2147479729"/>
            <p14:sldId id="2147479727"/>
            <p14:sldId id="2147479694"/>
          </p14:sldIdLst>
        </p14:section>
        <p14:section name="Embeddings" id="{91DD19DD-438C-4299-9EBE-9AA28A01985C}">
          <p14:sldIdLst>
            <p14:sldId id="2147479706"/>
            <p14:sldId id="2147479695"/>
            <p14:sldId id="2147479619"/>
            <p14:sldId id="2147479628"/>
            <p14:sldId id="2147479696"/>
          </p14:sldIdLst>
        </p14:section>
        <p14:section name="Vector DBs" id="{8E9BA609-B41D-48CD-8E4D-C93DA25ADE1E}">
          <p14:sldIdLst>
            <p14:sldId id="2147479705"/>
            <p14:sldId id="2147479701"/>
            <p14:sldId id="2147479697"/>
            <p14:sldId id="2147479698"/>
            <p14:sldId id="2147479721"/>
            <p14:sldId id="2147479728"/>
          </p14:sldIdLst>
        </p14:section>
        <p14:section name="Completions" id="{FD577653-2B81-40BA-B159-9E72D91605D5}">
          <p14:sldIdLst>
            <p14:sldId id="2147479708"/>
            <p14:sldId id="2147479732"/>
            <p14:sldId id="2147479704"/>
          </p14:sldIdLst>
        </p14:section>
        <p14:section name="RAG" id="{B819FF3D-3AEC-4DCF-A1AA-823C55AB8806}">
          <p14:sldIdLst>
            <p14:sldId id="2147479716"/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18"/>
            <p14:sldId id="2147479720"/>
            <p14:sldId id="2147479726"/>
            <p14:sldId id="2147479733"/>
          </p14:sldIdLst>
        </p14:section>
        <p14:section name="A Scientific Look" id="{BC60F62D-CF30-4CD9-BDFF-B5A9B089F36E}">
          <p14:sldIdLst>
            <p14:sldId id="2147479722"/>
            <p14:sldId id="2147479709"/>
            <p14:sldId id="2147479710"/>
            <p14:sldId id="2147479711"/>
            <p14:sldId id="2147479712"/>
            <p14:sldId id="2147479713"/>
            <p14:sldId id="2147479714"/>
            <p14:sldId id="2147479715"/>
            <p14:sldId id="2147479702"/>
            <p14:sldId id="21474797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87" d="100"/>
          <a:sy n="87" d="100"/>
        </p:scale>
        <p:origin x="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0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6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7" Type="http://schemas.openxmlformats.org/officeDocument/2006/relationships/slideMaster" Target="slideMasters/slideMaster4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7/18/2025 4:21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7/18/2025 4:21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7/18/2025 4:21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7/18/2025 4:21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6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image" Target="../media/image1.jpe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****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ai.azure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openai.com/improving-mathematical-reasoning-with-process-supervision/Lets_Verify_Step_by_Step.pdf" TargetMode="External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ench.ai/#/?Language=a" TargetMode="External"/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platform.openai.com/docs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2CDDA-CE68-0138-53AC-939D6F9A2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7464E8-80AA-5E0D-3B19-32D8A524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794" y="0"/>
            <a:ext cx="14189521" cy="823885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027AE-57B4-1676-843E-4CE4B61CC6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6C18F-25EC-5127-C010-1EAD6829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650" y="4944259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AA24A-DD73-2A6A-EB15-E32A11C151FD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F059E-D6E8-CB8D-2843-F7D751784457}"/>
              </a:ext>
            </a:extLst>
          </p:cNvPr>
          <p:cNvSpPr txBox="1"/>
          <p:nvPr/>
        </p:nvSpPr>
        <p:spPr>
          <a:xfrm>
            <a:off x="750045" y="84733"/>
            <a:ext cx="9053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dirty="0" err="1">
                <a:effectLst/>
                <a:latin typeface="Lato" panose="020F0502020204030203" pitchFamily="34" charset="0"/>
              </a:rPr>
              <a:t>GenAI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Unpacked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:</a:t>
            </a:r>
          </a:p>
          <a:p>
            <a:pPr algn="ctr"/>
            <a:r>
              <a:rPr lang="de-DE" sz="4000" b="1" dirty="0">
                <a:latin typeface="Lato" panose="020F0502020204030203" pitchFamily="34" charset="0"/>
              </a:rPr>
              <a:t>BEYOND BASICS</a:t>
            </a:r>
            <a:endParaRPr lang="de-DE" sz="4000" b="1" i="0" dirty="0">
              <a:effectLst/>
              <a:latin typeface="Lato" panose="020F0502020204030203" pitchFamily="34" charset="0"/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986A08E-69DE-8F1F-32F1-955922F911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Embeddings</a:t>
            </a:r>
            <a:r>
              <a:rPr lang="de-DE" dirty="0"/>
              <a:t> Use-Cases?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75A1D9-0CA7-45EC-9CD6-51353D375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Consuming Embedding Model </a:t>
            </a:r>
            <a:br>
              <a:rPr lang="en-US" sz="2800" dirty="0"/>
            </a:br>
            <a:r>
              <a:rPr lang="en-US" sz="2800" dirty="0"/>
              <a:t>with HTTP/Post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 in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Classification Demo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6F47FC-00F6-ABA3-2AAA-5CEAE89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6" y="229030"/>
            <a:ext cx="6510338" cy="1107996"/>
          </a:xfrm>
        </p:spPr>
        <p:txBody>
          <a:bodyPr/>
          <a:lstStyle/>
          <a:p>
            <a:r>
              <a:rPr lang="en-US" dirty="0"/>
              <a:t>Embeddings in </a:t>
            </a:r>
            <a:br>
              <a:rPr lang="en-US" dirty="0"/>
            </a:br>
            <a:r>
              <a:rPr lang="en-US" dirty="0" err="1"/>
              <a:t>GraphDB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8DEB-C712-56FF-A683-CEDD139B7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581-BA45-0FBA-E8AB-D7C1328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83" y="0"/>
            <a:ext cx="8166517" cy="7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9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pPr lvl="1"/>
            <a:r>
              <a:rPr lang="en-US" dirty="0"/>
              <a:t>In Azure</a:t>
            </a:r>
          </a:p>
          <a:p>
            <a:pPr lvl="1"/>
            <a:r>
              <a:rPr lang="en-US" dirty="0"/>
              <a:t>On-Prem</a:t>
            </a:r>
          </a:p>
          <a:p>
            <a:r>
              <a:rPr lang="en-US" dirty="0">
                <a:hlinkClick r:id="rId2"/>
              </a:rPr>
              <a:t>SQL Server Native Vector Search for .NET Developers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3EDF62-1E3B-5DA5-F432-19BD830F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AC9FD-906F-3251-E50F-A5342EE7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49" y="1462543"/>
            <a:ext cx="8351569" cy="50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B63F5-9775-2502-F70F-1EEA242B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984885"/>
          </a:xfrm>
        </p:spPr>
        <p:txBody>
          <a:bodyPr/>
          <a:lstStyle/>
          <a:p>
            <a:r>
              <a:rPr lang="en-US" dirty="0"/>
              <a:t>ML vs. GenAI</a:t>
            </a:r>
            <a:br>
              <a:rPr lang="en-US" dirty="0"/>
            </a:br>
            <a:r>
              <a:rPr lang="en-US" sz="2800" dirty="0"/>
              <a:t>What is different and why it is important?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6AA6F-C350-69FC-C501-A8A55A14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3695" y="2338307"/>
            <a:ext cx="6510338" cy="33732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Traditional ML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Lot of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GenAI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Pretrained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GPT=General Pretrained Transformer</a:t>
            </a:r>
          </a:p>
          <a:p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2C1477B-EB35-DEA9-F1C4-F7E58D7F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 bwMode="auto">
          <a:xfrm>
            <a:off x="-1937286" y="-45623"/>
            <a:ext cx="6510338" cy="721844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44690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  <a:ea typeface="+mj-ea"/>
                <a:cs typeface="+mj-cs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Application</a:t>
            </a:r>
          </a:p>
          <a:p>
            <a:r>
              <a:rPr lang="en-US" dirty="0"/>
              <a:t>Using OpenAI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Executing </a:t>
            </a:r>
            <a:r>
              <a:rPr lang="en-US" dirty="0" err="1"/>
              <a:t>ChatCompletions</a:t>
            </a:r>
            <a:endParaRPr lang="en-US" dirty="0"/>
          </a:p>
          <a:p>
            <a:r>
              <a:rPr lang="en-US" dirty="0"/>
              <a:t>Presenting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>
                <a:solidFill>
                  <a:schemeClr val="tx1"/>
                </a:solidFill>
              </a:rPr>
              <a:t> 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2240613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AI Foundry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https://ai.azure.com/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Tool</a:t>
            </a:r>
            <a:r>
              <a:rPr lang="de-DE" dirty="0">
                <a:solidFill>
                  <a:schemeClr val="tx1"/>
                </a:solidFill>
              </a:rPr>
              <a:t>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0F07D-C919-3C1C-53DB-65582F7D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69BC5-D9EC-B18F-138A-A98EED132901}"/>
              </a:ext>
            </a:extLst>
          </p:cNvPr>
          <p:cNvSpPr/>
          <p:nvPr/>
        </p:nvSpPr>
        <p:spPr bwMode="auto">
          <a:xfrm>
            <a:off x="0" y="900503"/>
            <a:ext cx="13529733" cy="595749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76F2052-DFAB-C904-1A0A-C9B60120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2" y="181801"/>
            <a:ext cx="10577567" cy="553998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78799D8-0DBD-CCAA-770A-B2195AACAAE5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3923D492-7C46-85FC-3BE2-5DC096880A38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435ED-6814-AD82-0B2D-4CE75B53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9" y="900502"/>
            <a:ext cx="11553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168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FC0DB-E877-C91D-D1CB-1C699238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E0BF4-5C70-CD0D-EB5B-A17583FF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D988C0-99EE-6C7F-5DFF-D1B5DF06EA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8617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 Calling with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SemanticKernel</a:t>
            </a:r>
            <a:r>
              <a:rPr lang="en-US" sz="2800" dirty="0"/>
              <a:t> Plugin</a:t>
            </a:r>
          </a:p>
        </p:txBody>
      </p:sp>
    </p:spTree>
    <p:extLst>
      <p:ext uri="{BB962C8B-B14F-4D97-AF65-F5344CB8AC3E}">
        <p14:creationId xmlns:p14="http://schemas.microsoft.com/office/powerpoint/2010/main" val="18123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2B6F-58AF-BE8D-E604-189D9480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918-725A-0E30-985D-72A29460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A Scientific look under the hub</a:t>
            </a:r>
          </a:p>
        </p:txBody>
      </p:sp>
    </p:spTree>
    <p:extLst>
      <p:ext uri="{BB962C8B-B14F-4D97-AF65-F5344CB8AC3E}">
        <p14:creationId xmlns:p14="http://schemas.microsoft.com/office/powerpoint/2010/main" val="21540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6BBEBB-DDF6-1EEF-88E3-EE132D31AC63}"/>
              </a:ext>
            </a:extLst>
          </p:cNvPr>
          <p:cNvSpPr txBox="1">
            <a:spLocks/>
          </p:cNvSpPr>
          <p:nvPr/>
        </p:nvSpPr>
        <p:spPr>
          <a:xfrm>
            <a:off x="373857" y="336550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/>
              <a:t>Chain of Tought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813125-E488-B26C-019A-B7D2C140D435}"/>
              </a:ext>
            </a:extLst>
          </p:cNvPr>
          <p:cNvSpPr txBox="1">
            <a:spLocks/>
          </p:cNvSpPr>
          <p:nvPr/>
        </p:nvSpPr>
        <p:spPr>
          <a:xfrm>
            <a:off x="373857" y="1588066"/>
            <a:ext cx="10515600" cy="11873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prompting technique used to improve reasoning </a:t>
            </a:r>
          </a:p>
          <a:p>
            <a:r>
              <a:rPr lang="en-US"/>
              <a:t>Models think step by step before giving an answer.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9EBEE-F55E-1039-3E52-1EFFA522A8CC}"/>
              </a:ext>
            </a:extLst>
          </p:cNvPr>
          <p:cNvSpPr txBox="1"/>
          <p:nvPr/>
        </p:nvSpPr>
        <p:spPr>
          <a:xfrm>
            <a:off x="596367" y="6265347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https://arxiv.org/abs/2201.11903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8A735-C5E3-ACA8-9139-8B54CA1AF16D}"/>
              </a:ext>
            </a:extLst>
          </p:cNvPr>
          <p:cNvSpPr txBox="1"/>
          <p:nvPr/>
        </p:nvSpPr>
        <p:spPr>
          <a:xfrm>
            <a:off x="596367" y="6015936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Google Research, Brain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D8F71-6FB6-5323-A1C2-E735F735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2" y="2913629"/>
            <a:ext cx="8661778" cy="2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1F80D-C2ED-D280-09A3-400EB98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</a:t>
            </a:r>
            <a:r>
              <a:rPr lang="en-US" dirty="0" err="1"/>
              <a:t>Tought</a:t>
            </a:r>
            <a:r>
              <a:rPr lang="en-US" dirty="0"/>
              <a:t>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BE60-D198-12E3-FE2B-4A117FCC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2" y="1419386"/>
            <a:ext cx="10400676" cy="49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668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CF27FA-9886-49E5-56AD-1E44E6F0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Reasoning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AB829-F4F7-5DDC-3E2A-FDD743EE7C2E}"/>
              </a:ext>
            </a:extLst>
          </p:cNvPr>
          <p:cNvSpPr txBox="1">
            <a:spLocks/>
          </p:cNvSpPr>
          <p:nvPr/>
        </p:nvSpPr>
        <p:spPr>
          <a:xfrm>
            <a:off x="601133" y="1890920"/>
            <a:ext cx="10515600" cy="307615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Models are </a:t>
            </a:r>
          </a:p>
          <a:p>
            <a:pPr lvl="1"/>
            <a:r>
              <a:rPr lang="en-US" dirty="0"/>
              <a:t>Outcome-Supervised Reward Models (ORM).</a:t>
            </a:r>
          </a:p>
          <a:p>
            <a:pPr lvl="1"/>
            <a:r>
              <a:rPr lang="en-US" dirty="0"/>
              <a:t>They use final answers</a:t>
            </a:r>
          </a:p>
          <a:p>
            <a:r>
              <a:rPr lang="en-US" dirty="0"/>
              <a:t>Reasoning Models</a:t>
            </a:r>
          </a:p>
          <a:p>
            <a:pPr lvl="1"/>
            <a:r>
              <a:rPr lang="en-US" dirty="0"/>
              <a:t>Receive Feedback on Each Step in Chain-of-</a:t>
            </a:r>
            <a:r>
              <a:rPr lang="en-US" dirty="0" err="1"/>
              <a:t>Tought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Process Reasoning Models (PRM)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B73E-8701-0EDE-ABB7-547D89C5374E}"/>
              </a:ext>
            </a:extLst>
          </p:cNvPr>
          <p:cNvSpPr txBox="1"/>
          <p:nvPr/>
        </p:nvSpPr>
        <p:spPr>
          <a:xfrm>
            <a:off x="270447" y="6308209"/>
            <a:ext cx="11651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https://cdn.openai.com/improving-mathematical-reasoning-with-process-supervision/Lets_Verify_Step_by_Step.pdf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9963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30E37-96C1-A003-6762-35B7872E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2" y="327169"/>
            <a:ext cx="10577567" cy="553998"/>
          </a:xfrm>
        </p:spPr>
        <p:txBody>
          <a:bodyPr/>
          <a:lstStyle/>
          <a:p>
            <a:r>
              <a:rPr lang="en-US" dirty="0"/>
              <a:t>Human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71903-5ED4-110C-3D66-02DB97E9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" y="1177501"/>
            <a:ext cx="1144112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686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60E27-5FBE-5DAC-91F8-94F40C45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BFD13-F434-45D2-F2B4-12960395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" y="106510"/>
            <a:ext cx="12001855" cy="6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27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A315A-F205-6795-A034-E3EBA4E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 dirty="0"/>
              <a:t>Comparison: </a:t>
            </a:r>
            <a:r>
              <a:rPr lang="en-US" dirty="0" err="1"/>
              <a:t>CoT</a:t>
            </a:r>
            <a:r>
              <a:rPr lang="en-US" dirty="0"/>
              <a:t> vs. PRM (</a:t>
            </a:r>
            <a:r>
              <a:rPr lang="en-US" sz="3200" dirty="0"/>
              <a:t>Process Reasoning Models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3BA8E-C9FC-9946-B6D8-4AE558DE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1681182"/>
            <a:ext cx="4636448" cy="439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6D14C-B540-4298-1533-19A48E20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63" y="1681182"/>
            <a:ext cx="5978569" cy="4398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152FC-1283-B8B2-4001-FB51F3B390ED}"/>
              </a:ext>
            </a:extLst>
          </p:cNvPr>
          <p:cNvSpPr txBox="1"/>
          <p:nvPr/>
        </p:nvSpPr>
        <p:spPr>
          <a:xfrm>
            <a:off x="5745398" y="6211669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Hendrycks, C. Burns, S. </a:t>
            </a:r>
            <a:r>
              <a:rPr lang="en-US" sz="1200" i="1" dirty="0" err="1"/>
              <a:t>Kadavath</a:t>
            </a:r>
            <a:r>
              <a:rPr lang="en-US" sz="1200" i="1" dirty="0"/>
              <a:t>, A. Arora, S. Basart, E. Tang, D. Song, and J. Steinhardt. Measuring mathematical problem solving with the math dataset.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arXiv:2103.03874, 2021</a:t>
            </a:r>
          </a:p>
        </p:txBody>
      </p:sp>
    </p:spTree>
    <p:extLst>
      <p:ext uri="{BB962C8B-B14F-4D97-AF65-F5344CB8AC3E}">
        <p14:creationId xmlns:p14="http://schemas.microsoft.com/office/powerpoint/2010/main" val="19779296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Working with TOKENS</a:t>
            </a:r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C008CA-62D4-D8A2-26C0-7492FB4D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5" y="123335"/>
            <a:ext cx="4354511" cy="1107996"/>
          </a:xfrm>
        </p:spPr>
        <p:txBody>
          <a:bodyPr/>
          <a:lstStyle/>
          <a:p>
            <a:r>
              <a:rPr lang="de-DE" dirty="0"/>
              <a:t>Model </a:t>
            </a:r>
            <a:br>
              <a:rPr lang="de-DE" dirty="0"/>
            </a:br>
            <a:r>
              <a:rPr lang="de-DE" dirty="0"/>
              <a:t>Performance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E21CC-B9E4-46ED-F541-AAAA03C1E775}"/>
              </a:ext>
            </a:extLst>
          </p:cNvPr>
          <p:cNvSpPr txBox="1">
            <a:spLocks/>
          </p:cNvSpPr>
          <p:nvPr/>
        </p:nvSpPr>
        <p:spPr>
          <a:xfrm>
            <a:off x="7016924" y="3147100"/>
            <a:ext cx="4775616" cy="87044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hlinkClick r:id="rId2"/>
              </a:rPr>
              <a:t>LiveBench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106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057B-7666-416F-1AD3-C50C85E0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306" y="1026804"/>
            <a:ext cx="6636544" cy="4804392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/>
          <a:p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Completions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Chat Streaming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TextToSpeech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Look into the image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Image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 Generation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Image Edit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Embeddings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RunRetrievalAugmentedGenerationAsync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();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43B07-E1C7-BDBF-EBD1-1B550C3027AF}"/>
              </a:ext>
            </a:extLst>
          </p:cNvPr>
          <p:cNvSpPr txBox="1">
            <a:spLocks/>
          </p:cNvSpPr>
          <p:nvPr/>
        </p:nvSpPr>
        <p:spPr>
          <a:xfrm>
            <a:off x="767835" y="3150462"/>
            <a:ext cx="11602658" cy="557076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de-DE" sz="3200" dirty="0"/>
              <a:t>OpenAI SDK</a:t>
            </a:r>
          </a:p>
        </p:txBody>
      </p:sp>
    </p:spTree>
    <p:extLst>
      <p:ext uri="{BB962C8B-B14F-4D97-AF65-F5344CB8AC3E}">
        <p14:creationId xmlns:p14="http://schemas.microsoft.com/office/powerpoint/2010/main" val="286483661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D103-6C2A-B99D-4119-05677D3C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DD0842-716E-2D11-824F-2B7BC336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110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301621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en-US" dirty="0">
                <a:hlinkClick r:id="rId6"/>
              </a:rPr>
              <a:t>Pricing - OpenAI API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272B8F8-8BE6-F27B-A351-5058AF941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623503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88C735-2333-1BA9-48A9-CA447650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follows token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9828430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DE67D-A58D-BCBE-FF5B-18329A7C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CB8E7A-B4AD-7EE2-96F8-3D2BF323A93F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E7229-833A-CE92-9972-04C81637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Token Costs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FF487B8-14FE-A3AC-C56C-1B622D0353B8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 </a:t>
            </a:r>
            <a:r>
              <a:rPr lang="de-DE" dirty="0">
                <a:solidFill>
                  <a:schemeClr val="bg2"/>
                </a:solidFill>
                <a:highlight>
                  <a:srgbClr val="FFFF00"/>
                </a:highlight>
              </a:rPr>
              <a:t>IN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2CF9ED63-2C88-E34E-AC9B-F548B69C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F4FB11-9570-C3CA-2D88-CBDD4049AC51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D703FF39-6648-F60F-E064-313E49D8D44F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0FD09B-A169-7EC5-A920-52CE5A1CFCEE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BBAA0F8C-97AC-3AC4-27D7-B78C7E5F81E6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D68C47E5-4119-172D-EEE7-013A86E4678F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3E32B-E351-B932-204D-FC3D0EC3E7C4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FBA6B13-4AED-18BE-8C4D-E5FAE7E2B2D2}"/>
              </a:ext>
            </a:extLst>
          </p:cNvPr>
          <p:cNvSpPr/>
          <p:nvPr/>
        </p:nvSpPr>
        <p:spPr>
          <a:xfrm>
            <a:off x="3493095" y="4979035"/>
            <a:ext cx="5731247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. </a:t>
            </a:r>
            <a:r>
              <a:rPr lang="de-DE" dirty="0">
                <a:solidFill>
                  <a:schemeClr val="bg2"/>
                </a:solidFill>
                <a:highlight>
                  <a:srgbClr val="FFFF00"/>
                </a:highlight>
              </a:rPr>
              <a:t>OUT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1BAA1C4A-E308-B6C7-1CD9-FC3785545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F975A040-E3C4-9C43-BB90-9507C55DE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449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06CEB-1B4D-FC1E-7543-11D2926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D2765D-A318-CCD3-F077-59651236C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tokens in C#</a:t>
            </a:r>
          </a:p>
        </p:txBody>
      </p:sp>
    </p:spTree>
    <p:extLst>
      <p:ext uri="{BB962C8B-B14F-4D97-AF65-F5344CB8AC3E}">
        <p14:creationId xmlns:p14="http://schemas.microsoft.com/office/powerpoint/2010/main" val="8221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Working with</a:t>
            </a:r>
            <a:br>
              <a:rPr lang="en-US" dirty="0"/>
            </a:br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20917</TotalTime>
  <Words>990</Words>
  <Application>Microsoft Office PowerPoint</Application>
  <PresentationFormat>Widescreen</PresentationFormat>
  <Paragraphs>196</Paragraphs>
  <Slides>42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Segoe UI Semibold</vt:lpstr>
      <vt:lpstr>Segoe UI</vt:lpstr>
      <vt:lpstr>Consolas</vt:lpstr>
      <vt:lpstr>var(--font-family-secondary)</vt:lpstr>
      <vt:lpstr>Wingdings</vt:lpstr>
      <vt:lpstr>Cascadia Mono</vt:lpstr>
      <vt:lpstr>Lato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ML vs. GenAI What is different and why it is important?</vt:lpstr>
      <vt:lpstr>PowerPoint Presentation</vt:lpstr>
      <vt:lpstr>Working with TOKENS</vt:lpstr>
      <vt:lpstr>What are Tokens?</vt:lpstr>
      <vt:lpstr>Transformer follows token probabilities</vt:lpstr>
      <vt:lpstr>Token Costs</vt:lpstr>
      <vt:lpstr>DEMO</vt:lpstr>
      <vt:lpstr>Working with EMBEDDINGS</vt:lpstr>
      <vt:lpstr>Embeddings</vt:lpstr>
      <vt:lpstr>Similarity Between Multidimensional Vectors</vt:lpstr>
      <vt:lpstr>Embeddings Use-Cases?</vt:lpstr>
      <vt:lpstr>DEMO</vt:lpstr>
      <vt:lpstr>VECTOR DATABASES</vt:lpstr>
      <vt:lpstr>Embeddings in  GraphDB</vt:lpstr>
      <vt:lpstr>Vector DBs</vt:lpstr>
      <vt:lpstr>SqlServer 2025 Native Vector Search </vt:lpstr>
      <vt:lpstr>DEMO</vt:lpstr>
      <vt:lpstr>Keep in Mind!!</vt:lpstr>
      <vt:lpstr>COMPLETION MODELS</vt:lpstr>
      <vt:lpstr>Completion  Models</vt:lpstr>
      <vt:lpstr>DEMO</vt:lpstr>
      <vt:lpstr>Extending Models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Function Calling</vt:lpstr>
      <vt:lpstr>DEMO (c#)</vt:lpstr>
      <vt:lpstr>A Scientific look under the hub</vt:lpstr>
      <vt:lpstr>PowerPoint Presentation</vt:lpstr>
      <vt:lpstr>The Chain of Tought (CoT)</vt:lpstr>
      <vt:lpstr>Reasoning</vt:lpstr>
      <vt:lpstr>Human Supervised Learning</vt:lpstr>
      <vt:lpstr>PowerPoint Presentation</vt:lpstr>
      <vt:lpstr>Comparison: CoT vs. PRM (Process Reasoning Models)</vt:lpstr>
      <vt:lpstr>Model  Performance</vt:lpstr>
      <vt:lpstr> Completions  Chat Streaming  TextToSpeech  Look into the image  Image Generation  Image Edit  Embeddings  RunRetrievalAugmentedGenerationAsync(); 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61</cp:revision>
  <dcterms:created xsi:type="dcterms:W3CDTF">2023-08-22T18:29:18Z</dcterms:created>
  <dcterms:modified xsi:type="dcterms:W3CDTF">2025-07-18T14:22:06Z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